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77" r:id="rId4"/>
    <p:sldId id="278" r:id="rId5"/>
    <p:sldId id="258" r:id="rId6"/>
    <p:sldId id="259" r:id="rId7"/>
    <p:sldId id="260" r:id="rId8"/>
    <p:sldId id="269" r:id="rId9"/>
    <p:sldId id="267" r:id="rId10"/>
    <p:sldId id="266" r:id="rId11"/>
    <p:sldId id="265" r:id="rId12"/>
    <p:sldId id="279" r:id="rId13"/>
    <p:sldId id="264" r:id="rId14"/>
    <p:sldId id="263" r:id="rId15"/>
    <p:sldId id="262" r:id="rId16"/>
    <p:sldId id="268" r:id="rId17"/>
    <p:sldId id="270" r:id="rId18"/>
    <p:sldId id="273" r:id="rId19"/>
    <p:sldId id="272" r:id="rId20"/>
    <p:sldId id="271" r:id="rId21"/>
    <p:sldId id="276" r:id="rId22"/>
    <p:sldId id="275" r:id="rId23"/>
    <p:sldId id="27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16" autoAdjust="0"/>
    <p:restoredTop sz="94660"/>
  </p:normalViewPr>
  <p:slideViewPr>
    <p:cSldViewPr snapToGrid="0">
      <p:cViewPr varScale="1">
        <p:scale>
          <a:sx n="115" d="100"/>
          <a:sy n="115" d="100"/>
        </p:scale>
        <p:origin x="42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11/30/17</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60248945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152202044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35651893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45843F0-20E0-4716-8776-7B3081DC1BDF}" type="datetimeFigureOut">
              <a:rPr lang="en-US" smtClean="0"/>
              <a:t>11/30/17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74572318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45843F0-20E0-4716-8776-7B3081DC1BDF}" type="datetimeFigureOut">
              <a:rPr lang="en-US" smtClean="0"/>
              <a:t>11/30/17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349638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45843F0-20E0-4716-8776-7B3081DC1BDF}" type="datetimeFigureOut">
              <a:rPr lang="en-US" smtClean="0"/>
              <a:t>11/30/17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7786503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5843F0-20E0-4716-8776-7B3081DC1BDF}" type="datetimeFigureOut">
              <a:rPr lang="en-US" smtClean="0"/>
              <a:t>11/30/17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39123305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326933505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189734867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5843F0-20E0-4716-8776-7B3081DC1BDF}" type="datetimeFigureOut">
              <a:rPr lang="en-US" smtClean="0"/>
              <a:t>11/30/17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70075523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425054242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425520804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294089487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59231568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5843F0-20E0-4716-8776-7B3081DC1BDF}" type="datetimeFigureOut">
              <a:rPr lang="en-US" smtClean="0"/>
              <a:t>11/30/17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4772005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62398765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5843F0-20E0-4716-8776-7B3081DC1BDF}" type="datetimeFigureOut">
              <a:rPr lang="en-US" smtClean="0"/>
              <a:t>11/30/17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3D4B64-6F37-453C-9360-9F5A8FD39F0F}" type="slidenum">
              <a:rPr lang="en-US" smtClean="0"/>
              <a:t>‹#›</a:t>
            </a:fld>
            <a:endParaRPr lang="en-US"/>
          </a:p>
        </p:txBody>
      </p:sp>
    </p:spTree>
    <p:extLst>
      <p:ext uri="{BB962C8B-B14F-4D97-AF65-F5344CB8AC3E}">
        <p14:creationId xmlns:p14="http://schemas.microsoft.com/office/powerpoint/2010/main" val="12440979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45843F0-20E0-4716-8776-7B3081DC1BDF}" type="datetimeFigureOut">
              <a:rPr lang="en-US" smtClean="0"/>
              <a:t>11/30/17</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C3D4B64-6F37-453C-9360-9F5A8FD39F0F}" type="slidenum">
              <a:rPr lang="en-US" smtClean="0"/>
              <a:t>‹#›</a:t>
            </a:fld>
            <a:endParaRPr lang="en-US"/>
          </a:p>
        </p:txBody>
      </p:sp>
    </p:spTree>
    <p:extLst>
      <p:ext uri="{BB962C8B-B14F-4D97-AF65-F5344CB8AC3E}">
        <p14:creationId xmlns:p14="http://schemas.microsoft.com/office/powerpoint/2010/main" val="394503799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3887519"/>
          </a:xfrm>
        </p:spPr>
        <p:txBody>
          <a:bodyPr>
            <a:normAutofit/>
          </a:bodyPr>
          <a:lstStyle/>
          <a:p>
            <a:r>
              <a:rPr lang="en-US" sz="8000" dirty="0" smtClean="0"/>
              <a:t>Political Community </a:t>
            </a:r>
            <a:r>
              <a:rPr lang="en-US" dirty="0"/>
              <a:t/>
            </a:r>
            <a:br>
              <a:rPr lang="en-US" dirty="0"/>
            </a:br>
            <a:endParaRPr lang="en-US" dirty="0"/>
          </a:p>
        </p:txBody>
      </p:sp>
    </p:spTree>
    <p:extLst>
      <p:ext uri="{BB962C8B-B14F-4D97-AF65-F5344CB8AC3E}">
        <p14:creationId xmlns:p14="http://schemas.microsoft.com/office/powerpoint/2010/main" val="310127430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3201" y="428624"/>
            <a:ext cx="9194800" cy="5451475"/>
          </a:xfrm>
        </p:spPr>
        <p:txBody>
          <a:bodyPr>
            <a:normAutofit fontScale="90000"/>
          </a:bodyPr>
          <a:lstStyle/>
          <a:p>
            <a:r>
              <a:rPr lang="en-US" sz="5300" dirty="0" smtClean="0"/>
              <a:t>Political Community exists for the common good. The Church does not favor any one form of government but insists that all government should safeguard the transcendence of the human person.</a:t>
            </a:r>
            <a:r>
              <a:rPr lang="en-US" dirty="0" smtClean="0"/>
              <a:t> </a:t>
            </a:r>
            <a:endParaRPr lang="en-US" dirty="0"/>
          </a:p>
        </p:txBody>
      </p:sp>
    </p:spTree>
    <p:extLst>
      <p:ext uri="{BB962C8B-B14F-4D97-AF65-F5344CB8AC3E}">
        <p14:creationId xmlns:p14="http://schemas.microsoft.com/office/powerpoint/2010/main" val="406690827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824023"/>
          </a:xfrm>
        </p:spPr>
        <p:txBody>
          <a:bodyPr>
            <a:normAutofit fontScale="90000"/>
          </a:bodyPr>
          <a:lstStyle/>
          <a:p>
            <a:r>
              <a:rPr lang="en-US" dirty="0" smtClean="0"/>
              <a:t>Difference </a:t>
            </a:r>
            <a:r>
              <a:rPr lang="en-US" dirty="0"/>
              <a:t>between a </a:t>
            </a:r>
            <a:r>
              <a:rPr lang="en-US" b="1" dirty="0"/>
              <a:t>democracy</a:t>
            </a:r>
            <a:r>
              <a:rPr lang="en-US" dirty="0"/>
              <a:t> and a </a:t>
            </a:r>
            <a:r>
              <a:rPr lang="en-US" b="1" dirty="0"/>
              <a:t>republic</a:t>
            </a:r>
            <a:endParaRPr lang="en-US" dirty="0"/>
          </a:p>
        </p:txBody>
      </p:sp>
      <p:sp>
        <p:nvSpPr>
          <p:cNvPr id="3" name="Content Placeholder 2"/>
          <p:cNvSpPr>
            <a:spLocks noGrp="1"/>
          </p:cNvSpPr>
          <p:nvPr>
            <p:ph idx="1"/>
          </p:nvPr>
        </p:nvSpPr>
        <p:spPr>
          <a:xfrm>
            <a:off x="1484311" y="1669313"/>
            <a:ext cx="10018712" cy="4121888"/>
          </a:xfrm>
        </p:spPr>
        <p:txBody>
          <a:bodyPr>
            <a:normAutofit fontScale="92500" lnSpcReduction="10000"/>
          </a:bodyPr>
          <a:lstStyle/>
          <a:p>
            <a:endParaRPr lang="en-US" dirty="0" smtClean="0"/>
          </a:p>
          <a:p>
            <a:r>
              <a:rPr lang="en-US" dirty="0" smtClean="0"/>
              <a:t>The </a:t>
            </a:r>
            <a:r>
              <a:rPr lang="en-US" dirty="0"/>
              <a:t>key difference between a </a:t>
            </a:r>
            <a:r>
              <a:rPr lang="en-US" b="1" dirty="0"/>
              <a:t>democracy</a:t>
            </a:r>
            <a:r>
              <a:rPr lang="en-US" dirty="0"/>
              <a:t> and a </a:t>
            </a:r>
            <a:r>
              <a:rPr lang="en-US" b="1" dirty="0"/>
              <a:t>republic</a:t>
            </a:r>
            <a:r>
              <a:rPr lang="en-US" dirty="0"/>
              <a:t> lies in the limits placed on government by the law, which has implications on minority rights. Both forms of government tend to use a </a:t>
            </a:r>
            <a:r>
              <a:rPr lang="en-US" i="1" dirty="0"/>
              <a:t>representational system</a:t>
            </a:r>
            <a:r>
              <a:rPr lang="en-US" dirty="0"/>
              <a:t> where citizens vote to elect politicians to represent their interests and form the government. However, in a republic, a constitution or charter of rights protects certain inalienable rights that cannot be taken away by the government, even if it has been elected by a majority of voters. In a "pure democracy," the majority is not restrained in this way, and can impose its will on the minority.</a:t>
            </a:r>
          </a:p>
          <a:p>
            <a:r>
              <a:rPr lang="en-US" dirty="0"/>
              <a:t>Most modern nations are democratic republics with a constitution, which can be amended by a popularly elected government.</a:t>
            </a:r>
          </a:p>
          <a:p>
            <a:endParaRPr lang="en-US" dirty="0"/>
          </a:p>
        </p:txBody>
      </p:sp>
    </p:spTree>
    <p:extLst>
      <p:ext uri="{BB962C8B-B14F-4D97-AF65-F5344CB8AC3E}">
        <p14:creationId xmlns:p14="http://schemas.microsoft.com/office/powerpoint/2010/main" val="222353389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4493" y="51629"/>
            <a:ext cx="8739963" cy="837724"/>
          </a:xfrm>
        </p:spPr>
        <p:txBody>
          <a:bodyPr>
            <a:normAutofit fontScale="90000"/>
          </a:bodyPr>
          <a:lstStyle/>
          <a:p>
            <a:r>
              <a:rPr lang="en-US" b="1" dirty="0" smtClean="0"/>
              <a:t/>
            </a:r>
            <a:br>
              <a:rPr lang="en-US" b="1" dirty="0" smtClean="0"/>
            </a:br>
            <a:r>
              <a:rPr lang="en-US" b="1" dirty="0" smtClean="0"/>
              <a:t>Comparison </a:t>
            </a:r>
            <a:r>
              <a:rPr lang="en-US" b="1" dirty="0"/>
              <a:t>chart</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20069508"/>
              </p:ext>
            </p:extLst>
          </p:nvPr>
        </p:nvGraphicFramePr>
        <p:xfrm>
          <a:off x="2466751" y="1424762"/>
          <a:ext cx="7985053" cy="4848447"/>
        </p:xfrm>
        <a:graphic>
          <a:graphicData uri="http://schemas.openxmlformats.org/drawingml/2006/table">
            <a:tbl>
              <a:tblPr firstRow="1" firstCol="1" bandRow="1">
                <a:tableStyleId>{5C22544A-7EE6-4342-B048-85BDC9FD1C3A}</a:tableStyleId>
              </a:tblPr>
              <a:tblGrid>
                <a:gridCol w="1693799"/>
                <a:gridCol w="3145627"/>
                <a:gridCol w="3145627"/>
              </a:tblGrid>
              <a:tr h="422620">
                <a:tc>
                  <a:txBody>
                    <a:bodyPr/>
                    <a:lstStyle/>
                    <a:p>
                      <a:pPr>
                        <a:lnSpc>
                          <a:spcPct val="107000"/>
                        </a:lnSpc>
                      </a:pPr>
                      <a:endParaRPr lang="en-US" sz="900" dirty="0">
                        <a:effectLst/>
                        <a:latin typeface="Calibri" panose="020F0502020204030204" pitchFamily="34" charset="0"/>
                      </a:endParaRPr>
                    </a:p>
                  </a:txBody>
                  <a:tcPr marL="8174" marR="8174" marT="8174" marB="81741" anchor="ctr"/>
                </a:tc>
                <a:tc>
                  <a:txBody>
                    <a:bodyPr/>
                    <a:lstStyle/>
                    <a:p>
                      <a:pPr marL="0" marR="142875">
                        <a:lnSpc>
                          <a:spcPct val="107000"/>
                        </a:lnSpc>
                        <a:spcBef>
                          <a:spcPts val="600"/>
                        </a:spcBef>
                        <a:spcAft>
                          <a:spcPts val="0"/>
                        </a:spcAft>
                      </a:pPr>
                      <a:r>
                        <a:rPr lang="en-US" sz="1300">
                          <a:effectLst/>
                        </a:rPr>
                        <a:t>Democracy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5393" marR="65393" marT="8174" marB="163482"/>
                </a:tc>
                <a:tc>
                  <a:txBody>
                    <a:bodyPr/>
                    <a:lstStyle/>
                    <a:p>
                      <a:pPr marL="0" marR="142875">
                        <a:lnSpc>
                          <a:spcPct val="107000"/>
                        </a:lnSpc>
                        <a:spcBef>
                          <a:spcPts val="600"/>
                        </a:spcBef>
                        <a:spcAft>
                          <a:spcPts val="0"/>
                        </a:spcAft>
                      </a:pPr>
                      <a:r>
                        <a:rPr lang="en-US" sz="1300">
                          <a:effectLst/>
                        </a:rPr>
                        <a:t>Republic</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5393" marR="65393" marT="8174" marB="163482"/>
                </a:tc>
              </a:tr>
              <a:tr h="460101">
                <a:tc>
                  <a:txBody>
                    <a:bodyPr/>
                    <a:lstStyle/>
                    <a:p>
                      <a:pPr marL="0" marR="0" algn="r">
                        <a:lnSpc>
                          <a:spcPct val="107000"/>
                        </a:lnSpc>
                        <a:spcBef>
                          <a:spcPts val="0"/>
                        </a:spcBef>
                        <a:spcAft>
                          <a:spcPts val="0"/>
                        </a:spcAft>
                      </a:pPr>
                      <a:r>
                        <a:rPr lang="en-US" sz="1000">
                          <a:effectLst/>
                        </a:rPr>
                        <a:t>Constraints on the government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a:effectLst/>
                        </a:rPr>
                        <a:t>No; the majority can impose its will on the minority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a:effectLst/>
                        </a:rPr>
                        <a:t>Yes; the majority cannot take away certain inalienable rights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r h="1570249">
                <a:tc>
                  <a:txBody>
                    <a:bodyPr/>
                    <a:lstStyle/>
                    <a:p>
                      <a:pPr marL="0" marR="0" algn="r">
                        <a:lnSpc>
                          <a:spcPct val="107000"/>
                        </a:lnSpc>
                        <a:spcBef>
                          <a:spcPts val="0"/>
                        </a:spcBef>
                        <a:spcAft>
                          <a:spcPts val="0"/>
                        </a:spcAft>
                      </a:pPr>
                      <a:r>
                        <a:rPr lang="en-US" sz="1000">
                          <a:effectLst/>
                        </a:rPr>
                        <a:t>Definition</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dirty="0">
                          <a:effectLst/>
                        </a:rPr>
                        <a:t>is ruled by the omnipotent majority. In a Democracy, an individual, and any group of individuals composing any minority, have no protection against the unlimited power of the majority. It is a case of Majority-over-Man.</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a:effectLst/>
                        </a:rPr>
                        <a:t>a constitutionally limited government, of the representative type, created by a written Constitution--adopted by the people and changeable by them only by its amendment--with its powers divided between three separate branches of government.</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r h="275076">
                <a:tc>
                  <a:txBody>
                    <a:bodyPr/>
                    <a:lstStyle/>
                    <a:p>
                      <a:pPr marL="0" marR="0" algn="r">
                        <a:lnSpc>
                          <a:spcPct val="107000"/>
                        </a:lnSpc>
                        <a:spcBef>
                          <a:spcPts val="0"/>
                        </a:spcBef>
                        <a:spcAft>
                          <a:spcPts val="0"/>
                        </a:spcAft>
                      </a:pPr>
                      <a:r>
                        <a:rPr lang="en-US" sz="1000">
                          <a:effectLst/>
                        </a:rPr>
                        <a:t>History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a:effectLst/>
                        </a:rPr>
                        <a:t>Originated in Classical Athens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a:effectLst/>
                        </a:rPr>
                        <a:t>Classical Rome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r h="460101">
                <a:tc>
                  <a:txBody>
                    <a:bodyPr/>
                    <a:lstStyle/>
                    <a:p>
                      <a:pPr marL="0" marR="0" algn="r">
                        <a:lnSpc>
                          <a:spcPct val="107000"/>
                        </a:lnSpc>
                        <a:spcBef>
                          <a:spcPts val="0"/>
                        </a:spcBef>
                        <a:spcAft>
                          <a:spcPts val="0"/>
                        </a:spcAft>
                      </a:pPr>
                      <a:r>
                        <a:rPr lang="en-US" sz="1000">
                          <a:effectLst/>
                        </a:rPr>
                        <a:t>Sovereignty is held by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a:effectLst/>
                        </a:rPr>
                        <a:t>the whole population (as a group)</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a:effectLst/>
                        </a:rPr>
                        <a:t>the people (individuals)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r h="275076">
                <a:tc>
                  <a:txBody>
                    <a:bodyPr/>
                    <a:lstStyle/>
                    <a:p>
                      <a:pPr marL="0" marR="0" algn="r">
                        <a:lnSpc>
                          <a:spcPct val="107000"/>
                        </a:lnSpc>
                        <a:spcBef>
                          <a:spcPts val="0"/>
                        </a:spcBef>
                        <a:spcAft>
                          <a:spcPts val="0"/>
                        </a:spcAft>
                      </a:pPr>
                      <a:r>
                        <a:rPr lang="en-US" sz="1000">
                          <a:effectLst/>
                        </a:rPr>
                        <a:t>Famous Examples</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a:effectLst/>
                        </a:rPr>
                        <a:t>Classical Greece, Rome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a:effectLst/>
                        </a:rPr>
                        <a:t>United States Of America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r h="1385224">
                <a:tc>
                  <a:txBody>
                    <a:bodyPr/>
                    <a:lstStyle/>
                    <a:p>
                      <a:pPr marL="0" marR="0" algn="r">
                        <a:lnSpc>
                          <a:spcPct val="107000"/>
                        </a:lnSpc>
                        <a:spcBef>
                          <a:spcPts val="0"/>
                        </a:spcBef>
                        <a:spcAft>
                          <a:spcPts val="0"/>
                        </a:spcAft>
                      </a:pPr>
                      <a:r>
                        <a:rPr lang="en-US" sz="1000">
                          <a:effectLst/>
                        </a:rPr>
                        <a:t>Common confusion in the USA</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40870" marT="40870" marB="40870" anchor="ctr"/>
                </a:tc>
                <a:tc>
                  <a:txBody>
                    <a:bodyPr/>
                    <a:lstStyle/>
                    <a:p>
                      <a:pPr marL="0" marR="0">
                        <a:lnSpc>
                          <a:spcPct val="107000"/>
                        </a:lnSpc>
                        <a:spcBef>
                          <a:spcPts val="0"/>
                        </a:spcBef>
                        <a:spcAft>
                          <a:spcPts val="0"/>
                        </a:spcAft>
                      </a:pPr>
                      <a:r>
                        <a:rPr lang="en-US" sz="1000" dirty="0">
                          <a:effectLst/>
                        </a:rPr>
                        <a:t>People commonly confuse direct democracy with representative democracy. The US officially has a representative style, though many have suggested the US is closer to an oligarchy or plutocracy.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c>
                  <a:txBody>
                    <a:bodyPr/>
                    <a:lstStyle/>
                    <a:p>
                      <a:pPr marL="0" marR="0">
                        <a:lnSpc>
                          <a:spcPct val="107000"/>
                        </a:lnSpc>
                        <a:spcBef>
                          <a:spcPts val="0"/>
                        </a:spcBef>
                        <a:spcAft>
                          <a:spcPts val="0"/>
                        </a:spcAft>
                      </a:pPr>
                      <a:r>
                        <a:rPr lang="en-US" sz="1000" dirty="0">
                          <a:effectLst/>
                        </a:rPr>
                        <a:t>The US is actually a Republic. It is governed by rule of law. The elected is supposed to be bound by oath to the written governing limits (</a:t>
                      </a:r>
                      <a:r>
                        <a:rPr lang="en-US" sz="1000" dirty="0" err="1">
                          <a:effectLst/>
                        </a:rPr>
                        <a:t>ie</a:t>
                      </a:r>
                      <a:r>
                        <a:rPr lang="en-US" sz="1000" dirty="0">
                          <a:effectLst/>
                        </a:rPr>
                        <a:t> constitution) yet vote "together" and create laws to address concerns of the represented in a democratic way</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81741" marR="81741" marT="40870" marB="40870"/>
                </a:tc>
              </a:tr>
            </a:tbl>
          </a:graphicData>
        </a:graphic>
      </p:graphicFrame>
      <p:sp>
        <p:nvSpPr>
          <p:cNvPr id="5" name="Rectangle 1"/>
          <p:cNvSpPr>
            <a:spLocks noChangeArrowheads="1"/>
          </p:cNvSpPr>
          <p:nvPr/>
        </p:nvSpPr>
        <p:spPr bwMode="auto">
          <a:xfrm>
            <a:off x="5975614" y="51628"/>
            <a:ext cx="240772" cy="3539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700" b="1" i="0" u="none" strike="noStrike" cap="none" normalizeH="0" baseline="0" dirty="0" smtClean="0">
                <a:ln>
                  <a:noFill/>
                </a:ln>
                <a:solidFill>
                  <a:srgbClr val="000000"/>
                </a:solidFill>
                <a:effectLst/>
                <a:latin typeface="Georgia" panose="02040502050405020303" pitchFamily="18" charset="0"/>
                <a:ea typeface="Times New Roman" panose="02020603050405020304" pitchFamily="18" charset="0"/>
                <a:cs typeface="Times New Roman" panose="02020603050405020304" pitchFamily="18"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5102618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48047" y="409575"/>
            <a:ext cx="9705753" cy="5767388"/>
          </a:xfrm>
        </p:spPr>
        <p:txBody>
          <a:bodyPr/>
          <a:lstStyle/>
          <a:p>
            <a:pPr marL="0" indent="0" algn="ctr">
              <a:buNone/>
            </a:pPr>
            <a:r>
              <a:rPr lang="en-US" dirty="0"/>
              <a:t>Modern Public Life</a:t>
            </a:r>
          </a:p>
          <a:p>
            <a:pPr marL="0" indent="0">
              <a:buNone/>
            </a:pPr>
            <a:r>
              <a:rPr lang="en-US" dirty="0"/>
              <a:t>In our times profound transformations are to be noticed in the structure and institutions of nations, they are the accompaniment of cultural, economic, and social development. These transformations exercise a deep influence on political life, particularly as regards the rights and duties of the individual, in the exercise of civil liberty and in the achievement of the common good; and they affect the organization of the relations of citizens with each other and with the state. </a:t>
            </a:r>
          </a:p>
          <a:p>
            <a:pPr marL="0" indent="0">
              <a:buNone/>
            </a:pPr>
            <a:r>
              <a:rPr lang="en-US" dirty="0" smtClean="0"/>
              <a:t>	 </a:t>
            </a:r>
          </a:p>
          <a:p>
            <a:endParaRPr lang="en-US" dirty="0"/>
          </a:p>
        </p:txBody>
      </p:sp>
    </p:spTree>
    <p:extLst>
      <p:ext uri="{BB962C8B-B14F-4D97-AF65-F5344CB8AC3E}">
        <p14:creationId xmlns:p14="http://schemas.microsoft.com/office/powerpoint/2010/main" val="312019648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9190" y="190500"/>
            <a:ext cx="9854609" cy="5986463"/>
          </a:xfrm>
        </p:spPr>
        <p:txBody>
          <a:bodyPr/>
          <a:lstStyle/>
          <a:p>
            <a:r>
              <a:rPr lang="en-US" dirty="0"/>
              <a:t>A clearer awareness of human dignity has given rise in various parts of the world to a movement to establish a politico-juridical order which will provide better protection for the rights of women and men in public life - the right of free assembly and association, for example, the right to express one's opinions and to profess one’s religion privately and publicly. The guarantee of the rights of the person is, indeed, a necessary condition for citizens, individually and collectively, to play an active part in public life and administration.  </a:t>
            </a:r>
          </a:p>
        </p:txBody>
      </p:sp>
    </p:spTree>
    <p:extLst>
      <p:ext uri="{BB962C8B-B14F-4D97-AF65-F5344CB8AC3E}">
        <p14:creationId xmlns:p14="http://schemas.microsoft.com/office/powerpoint/2010/main" val="127237840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77926" y="323850"/>
            <a:ext cx="9875874" cy="5853113"/>
          </a:xfrm>
        </p:spPr>
        <p:txBody>
          <a:bodyPr/>
          <a:lstStyle/>
          <a:p>
            <a:r>
              <a:rPr lang="en-US" dirty="0"/>
              <a:t> Linked with cultural, economic, and social progress there is a growing desire among many to assume greater responsibilities in the organization of political life. Many people are becoming more willing to ensure that the rights of minority groups in their country are safeguarded, without overlooking the duties of these minorities towards the political community; there is also an increase in tolerance for others who differ in opinion and religion; at the same time wider cooperation is taking place to enable all citizens, and not just a few privileged individuals, to exercise their rights effectively as persons. </a:t>
            </a:r>
          </a:p>
        </p:txBody>
      </p:sp>
    </p:spTree>
    <p:extLst>
      <p:ext uri="{BB962C8B-B14F-4D97-AF65-F5344CB8AC3E}">
        <p14:creationId xmlns:p14="http://schemas.microsoft.com/office/powerpoint/2010/main" val="427395407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8678" y="323850"/>
            <a:ext cx="9695121" cy="5853113"/>
          </a:xfrm>
        </p:spPr>
        <p:txBody>
          <a:bodyPr/>
          <a:lstStyle/>
          <a:p>
            <a:r>
              <a:rPr lang="en-US" dirty="0"/>
              <a:t> People condemn those political systems which flourish in some parts of the world and which diminish civil and religious liberty, make many people the victims of political passions and crimes, cease to exercise authority in the interests of the common good, but rather in the interests of a particular faction or of the government. </a:t>
            </a:r>
          </a:p>
          <a:p>
            <a:r>
              <a:rPr lang="en-US" dirty="0"/>
              <a:t>There is no better way to establish political life on a truly human basis than by encouraging an interior sense of justice, of good will and of service to the common good, and by consolidating people's basic convictions as to the true nature of the political community and the aim, proper exercise, and the limits of public authority</a:t>
            </a:r>
          </a:p>
        </p:txBody>
      </p:sp>
    </p:spTree>
    <p:extLst>
      <p:ext uri="{BB962C8B-B14F-4D97-AF65-F5344CB8AC3E}">
        <p14:creationId xmlns:p14="http://schemas.microsoft.com/office/powerpoint/2010/main" val="24127888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1720" y="752475"/>
            <a:ext cx="9812079" cy="5424488"/>
          </a:xfrm>
        </p:spPr>
        <p:txBody>
          <a:bodyPr/>
          <a:lstStyle/>
          <a:p>
            <a:pPr marL="0" indent="0" algn="ctr">
              <a:buNone/>
            </a:pPr>
            <a:endParaRPr lang="en-US" dirty="0" smtClean="0"/>
          </a:p>
          <a:p>
            <a:pPr marL="0" indent="0" algn="ctr">
              <a:buNone/>
            </a:pPr>
            <a:r>
              <a:rPr lang="en-US" dirty="0" smtClean="0"/>
              <a:t>Nature </a:t>
            </a:r>
            <a:r>
              <a:rPr lang="en-US" dirty="0"/>
              <a:t>and Purpose of the Political Community</a:t>
            </a:r>
          </a:p>
          <a:p>
            <a:r>
              <a:rPr lang="en-US" dirty="0"/>
              <a:t>Individuals, families, and the various groups which make up the civil community, are aware of their inability to achieve a truly human life by their own unaided efforts; they see the need for a wider community where each one will make a specific contribution to an even broader implementation of the common </a:t>
            </a:r>
            <a:r>
              <a:rPr lang="en-US" dirty="0" smtClean="0"/>
              <a:t>good. </a:t>
            </a:r>
            <a:r>
              <a:rPr lang="en-US" dirty="0"/>
              <a:t>For this reason they set up various forms of political communities. The political community, then, exists for the common good: this is its full justification and meaning and the source of its specific and basic right to exist. The common good embraces the sum total of all those conditions of social life which enable individuals, families, and organizations to achieve complete and effective fulfillment</a:t>
            </a:r>
            <a:r>
              <a:rPr lang="en-US" dirty="0" smtClean="0"/>
              <a:t>. </a:t>
            </a:r>
            <a:endParaRPr lang="en-US" dirty="0"/>
          </a:p>
          <a:p>
            <a:pPr marL="0" indent="0">
              <a:buNone/>
            </a:pPr>
            <a:endParaRPr lang="en-US" dirty="0"/>
          </a:p>
          <a:p>
            <a:pPr algn="ctr"/>
            <a:endParaRPr lang="en-US" dirty="0"/>
          </a:p>
        </p:txBody>
      </p:sp>
    </p:spTree>
    <p:extLst>
      <p:ext uri="{BB962C8B-B14F-4D97-AF65-F5344CB8AC3E}">
        <p14:creationId xmlns:p14="http://schemas.microsoft.com/office/powerpoint/2010/main" val="18854775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2716" y="790575"/>
            <a:ext cx="9291084" cy="5386388"/>
          </a:xfrm>
        </p:spPr>
        <p:txBody>
          <a:bodyPr/>
          <a:lstStyle/>
          <a:p>
            <a:r>
              <a:rPr lang="en-US" dirty="0"/>
              <a:t> The people who go to make up the political community are many and varied; quite rightly, then, they may have widely differing points of view. Therefore, lest the political community be jeopardized because all individuals follow their own opinion, an authority is needed to guide the energies of all towards the common good - not mechanically or despotically, but by acting above all as a moral force based on freedom and a sense of responsibility. It is clear that the political community and public authority are based on human nature, and therefore that they need to belong to an order established by God; nevertheless, the choice of the political regime and the appointment of rulers are left to the free decision of the citizens</a:t>
            </a:r>
            <a:r>
              <a:rPr lang="en-US" dirty="0" smtClean="0"/>
              <a:t>.</a:t>
            </a:r>
            <a:endParaRPr lang="en-US" dirty="0"/>
          </a:p>
        </p:txBody>
      </p:sp>
    </p:spTree>
    <p:extLst>
      <p:ext uri="{BB962C8B-B14F-4D97-AF65-F5344CB8AC3E}">
        <p14:creationId xmlns:p14="http://schemas.microsoft.com/office/powerpoint/2010/main" val="37877709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7414" y="1000125"/>
            <a:ext cx="9716386" cy="4676775"/>
          </a:xfrm>
        </p:spPr>
        <p:txBody>
          <a:bodyPr>
            <a:normAutofit/>
          </a:bodyPr>
          <a:lstStyle/>
          <a:p>
            <a:endParaRPr lang="en-US" dirty="0" smtClean="0"/>
          </a:p>
          <a:p>
            <a:r>
              <a:rPr lang="en-US" dirty="0"/>
              <a:t> It follows that political authority, either within the political community as such or through organizations representing the state, must be exercised within the limits of the moral order and directed towards the common good, understood in the dynamic sense of the term, according to the juridical order legitimately established or due to be established. Citizens, then, are bound in conscience to </a:t>
            </a:r>
            <a:r>
              <a:rPr lang="en-US" dirty="0" smtClean="0"/>
              <a:t>obey. </a:t>
            </a:r>
            <a:r>
              <a:rPr lang="en-US" dirty="0"/>
              <a:t>Accordingly, the responsibility, the status, and the importance of the rulers of a state are clear. </a:t>
            </a:r>
            <a:r>
              <a:rPr lang="en-US" dirty="0" smtClean="0"/>
              <a:t> </a:t>
            </a:r>
            <a:endParaRPr lang="en-US" dirty="0"/>
          </a:p>
          <a:p>
            <a:endParaRPr lang="en-US" dirty="0"/>
          </a:p>
        </p:txBody>
      </p:sp>
    </p:spTree>
    <p:extLst>
      <p:ext uri="{BB962C8B-B14F-4D97-AF65-F5344CB8AC3E}">
        <p14:creationId xmlns:p14="http://schemas.microsoft.com/office/powerpoint/2010/main" val="210878922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37414" y="1000125"/>
            <a:ext cx="9716386" cy="4676775"/>
          </a:xfrm>
        </p:spPr>
        <p:txBody>
          <a:bodyPr>
            <a:normAutofit/>
          </a:bodyPr>
          <a:lstStyle/>
          <a:p>
            <a:pPr marL="0" indent="0">
              <a:buNone/>
            </a:pPr>
            <a:endParaRPr lang="en-US" dirty="0"/>
          </a:p>
          <a:p>
            <a:r>
              <a:rPr lang="en-US" dirty="0"/>
              <a:t>When citizens are being oppressed by a public authority which oversteps its competence, they should not refuse whatever is objectively demanded of them by the common good; but it is legitimate for them to defend their own rights and those of their fellow citizens against abuses of this authority within the limits of the natural law and the law of the Gospel. </a:t>
            </a:r>
          </a:p>
          <a:p>
            <a:r>
              <a:rPr lang="en-US" dirty="0"/>
              <a:t>The concrete forms of structure and organization of public authority adopted in political communities will vary according to people's differing characters and historical developments; but their aim should always be the formation of human persons who are cultured, peace-loving, and well disposed towards all, to the benefit of the whole human race. </a:t>
            </a:r>
          </a:p>
          <a:p>
            <a:endParaRPr lang="en-US" dirty="0"/>
          </a:p>
        </p:txBody>
      </p:sp>
    </p:spTree>
    <p:extLst>
      <p:ext uri="{BB962C8B-B14F-4D97-AF65-F5344CB8AC3E}">
        <p14:creationId xmlns:p14="http://schemas.microsoft.com/office/powerpoint/2010/main" val="4412125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1172817"/>
            <a:ext cx="10174290" cy="4618383"/>
          </a:xfrm>
        </p:spPr>
        <p:txBody>
          <a:bodyPr>
            <a:normAutofit/>
          </a:bodyPr>
          <a:lstStyle/>
          <a:p>
            <a:pPr marL="0" indent="0" algn="ctr">
              <a:buNone/>
            </a:pPr>
            <a:r>
              <a:rPr lang="en-US" dirty="0" smtClean="0"/>
              <a:t>Participation </a:t>
            </a:r>
            <a:r>
              <a:rPr lang="en-US" dirty="0"/>
              <a:t>by All in Public Life</a:t>
            </a:r>
          </a:p>
          <a:p>
            <a:r>
              <a:rPr lang="en-US" dirty="0"/>
              <a:t>It is fully in accord with human nature that politico-juridical structures be devised which will increasingly and without discrimination provide all citizens with effective opportunities to play a free, active part in the establishment of the juridical foundations of the political community, in the administration of public affairs, in determining the aims and the terms of reference of public bodies, and in the election of political </a:t>
            </a:r>
            <a:r>
              <a:rPr lang="en-US" dirty="0" smtClean="0"/>
              <a:t>leaders. </a:t>
            </a:r>
            <a:r>
              <a:rPr lang="en-US" dirty="0"/>
              <a:t>All citizens ought to be aware of their right and duty to promote the common good by casting their votes. </a:t>
            </a:r>
            <a:r>
              <a:rPr lang="en-US" b="1" u="sng" dirty="0">
                <a:solidFill>
                  <a:srgbClr val="0070C0"/>
                </a:solidFill>
              </a:rPr>
              <a:t>The church praises and esteems those who devote themselves to the public good and who take upon themselves the burdens of public office in order to be of service. </a:t>
            </a:r>
          </a:p>
          <a:p>
            <a:endParaRPr lang="en-US" dirty="0"/>
          </a:p>
        </p:txBody>
      </p:sp>
    </p:spTree>
    <p:extLst>
      <p:ext uri="{BB962C8B-B14F-4D97-AF65-F5344CB8AC3E}">
        <p14:creationId xmlns:p14="http://schemas.microsoft.com/office/powerpoint/2010/main" val="24674114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2792" y="532091"/>
            <a:ext cx="10227366" cy="5168348"/>
          </a:xfrm>
        </p:spPr>
        <p:txBody>
          <a:bodyPr>
            <a:normAutofit fontScale="92500" lnSpcReduction="20000"/>
          </a:bodyPr>
          <a:lstStyle/>
          <a:p>
            <a:endParaRPr lang="en-US" dirty="0" smtClean="0"/>
          </a:p>
          <a:p>
            <a:r>
              <a:rPr lang="en-US" dirty="0" smtClean="0"/>
              <a:t>If </a:t>
            </a:r>
            <a:r>
              <a:rPr lang="en-US" dirty="0"/>
              <a:t>the citizens' cooperation and their sense of responsibility are to produce the favorable results expected of them in the normal course of public life, a system of positive law is required which provides for a suitable division of the functions and organs of public authority and an effective and independent protection of citizens' rights. The rights of all individuals, families, and organizations and their practical implementation must be acknowledged, protected, and </a:t>
            </a:r>
            <a:r>
              <a:rPr lang="en-US" dirty="0" smtClean="0"/>
              <a:t>fostered, </a:t>
            </a:r>
            <a:r>
              <a:rPr lang="en-US" dirty="0"/>
              <a:t>together with the public duties binding on all citizens. Among these duties, it is worth mentioning the obligation to render to the state whatever material and personal services are required for the common good. </a:t>
            </a:r>
            <a:endParaRPr lang="en-US" dirty="0" smtClean="0"/>
          </a:p>
          <a:p>
            <a:r>
              <a:rPr lang="en-US" dirty="0" smtClean="0"/>
              <a:t>Governments </a:t>
            </a:r>
            <a:r>
              <a:rPr lang="en-US" dirty="0"/>
              <a:t>should take care not to put obstacles in the way of family, cultural or social groups, or of organizations and intermediate institutions, nor to hinder their lawful and constructive activity; rather, they should eagerly seek to promote such orderly activity. Citizens, on the other hand, either individually or in association, should take care not to vest too much power in public authority nor to make untimely and exaggerated demands for favors and subsidies, lessening in this way the responsible role of individuals, families, and social groups</a:t>
            </a:r>
          </a:p>
        </p:txBody>
      </p:sp>
    </p:spTree>
    <p:extLst>
      <p:ext uri="{BB962C8B-B14F-4D97-AF65-F5344CB8AC3E}">
        <p14:creationId xmlns:p14="http://schemas.microsoft.com/office/powerpoint/2010/main" val="373985094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1113183"/>
            <a:ext cx="10154412" cy="4678017"/>
          </a:xfrm>
        </p:spPr>
        <p:txBody>
          <a:bodyPr>
            <a:normAutofit fontScale="92500"/>
          </a:bodyPr>
          <a:lstStyle/>
          <a:p>
            <a:pPr marL="0" indent="0">
              <a:buNone/>
            </a:pPr>
            <a:endParaRPr lang="en-US" dirty="0" smtClean="0"/>
          </a:p>
          <a:p>
            <a:r>
              <a:rPr lang="en-US" dirty="0" smtClean="0"/>
              <a:t>The </a:t>
            </a:r>
            <a:r>
              <a:rPr lang="en-US" dirty="0"/>
              <a:t>growing complexity of modern situations makes it necessary for public authority to intervene more frequently in social, cultural and economic matters in order to achieve conditions more favorable to the free and effective pursuit by citizens and groups of the advancement of people's total well-being. The understanding of the relationship between </a:t>
            </a:r>
            <a:r>
              <a:rPr lang="en-US" dirty="0" smtClean="0"/>
              <a:t>socialization </a:t>
            </a:r>
            <a:r>
              <a:rPr lang="en-US" dirty="0"/>
              <a:t>and personal autonomy and progress will vary according to different areas and the development of peoples. </a:t>
            </a:r>
            <a:endParaRPr lang="en-US" dirty="0" smtClean="0"/>
          </a:p>
          <a:p>
            <a:r>
              <a:rPr lang="en-US" dirty="0" smtClean="0"/>
              <a:t>However</a:t>
            </a:r>
            <a:r>
              <a:rPr lang="en-US" dirty="0"/>
              <a:t>, if restrictions are imposed temporarily for the common good on the exercise of human rights, these restrictions are to be lifted as soon as possible after the situation has changed. </a:t>
            </a:r>
            <a:r>
              <a:rPr lang="en-US" b="1" dirty="0">
                <a:solidFill>
                  <a:srgbClr val="C00000"/>
                </a:solidFill>
              </a:rPr>
              <a:t>In any case it is inhuman for public authority to fall back on totalitarian methods or dictatorship which violate the rights of persons or social groups. </a:t>
            </a:r>
          </a:p>
          <a:p>
            <a:endParaRPr lang="en-US" dirty="0" smtClean="0"/>
          </a:p>
          <a:p>
            <a:endParaRPr lang="en-US" dirty="0"/>
          </a:p>
        </p:txBody>
      </p:sp>
    </p:spTree>
    <p:extLst>
      <p:ext uri="{BB962C8B-B14F-4D97-AF65-F5344CB8AC3E}">
        <p14:creationId xmlns:p14="http://schemas.microsoft.com/office/powerpoint/2010/main" val="381322761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584251" y="1541721"/>
            <a:ext cx="9918772" cy="4249479"/>
          </a:xfrm>
        </p:spPr>
        <p:txBody>
          <a:bodyPr/>
          <a:lstStyle/>
          <a:p>
            <a:pPr marL="0" indent="0">
              <a:buNone/>
            </a:pPr>
            <a:r>
              <a:rPr lang="en-US" dirty="0"/>
              <a:t>Citizens should cultivate a generous and loyal spirit of patriotism, but without narrow-mindedness, so that they will always keep in mind the welfare of the entire human family which is formed into one by various kinds of links between races, peoples, and nations. </a:t>
            </a:r>
          </a:p>
        </p:txBody>
      </p:sp>
    </p:spTree>
    <p:extLst>
      <p:ext uri="{BB962C8B-B14F-4D97-AF65-F5344CB8AC3E}">
        <p14:creationId xmlns:p14="http://schemas.microsoft.com/office/powerpoint/2010/main" val="19259056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643799" y="552893"/>
            <a:ext cx="10018713" cy="5440325"/>
          </a:xfrm>
        </p:spPr>
        <p:txBody>
          <a:bodyPr>
            <a:normAutofit/>
          </a:bodyPr>
          <a:lstStyle/>
          <a:p>
            <a:pPr marL="0" indent="0">
              <a:buNone/>
            </a:pPr>
            <a:r>
              <a:rPr lang="en-US" b="1" dirty="0">
                <a:solidFill>
                  <a:srgbClr val="0070C0"/>
                </a:solidFill>
              </a:rPr>
              <a:t>Christians must be conscious of their specific and proper role in the political community; they should be a shining example by their sense of responsibility and their dedication to the common good; they should show in practice how authority can be reconciled with freedom, personal initiative with solidarity and the needs of the social framework as a whole, and the advantages of unity with the benefits of diversity.</a:t>
            </a:r>
            <a:r>
              <a:rPr lang="en-US" dirty="0"/>
              <a:t> </a:t>
            </a:r>
            <a:endParaRPr lang="en-US" dirty="0" smtClean="0"/>
          </a:p>
          <a:p>
            <a:pPr marL="0" indent="0">
              <a:buNone/>
            </a:pPr>
            <a:r>
              <a:rPr lang="en-US" dirty="0" smtClean="0"/>
              <a:t>They </a:t>
            </a:r>
            <a:r>
              <a:rPr lang="en-US" dirty="0"/>
              <a:t>should recognize the legitimacy of differing points of view on the organization of worldly affairs and should show respect for the individual citizens and groups who defend their opinions by legitimate means. Political parties, for their part, must support whatever in their opinion is conducive to the common good, but must never put their own interests before the common good. </a:t>
            </a:r>
          </a:p>
        </p:txBody>
      </p:sp>
    </p:spTree>
    <p:extLst>
      <p:ext uri="{BB962C8B-B14F-4D97-AF65-F5344CB8AC3E}">
        <p14:creationId xmlns:p14="http://schemas.microsoft.com/office/powerpoint/2010/main" val="298528246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484310" y="1467293"/>
            <a:ext cx="10018713" cy="4323907"/>
          </a:xfrm>
        </p:spPr>
        <p:txBody>
          <a:bodyPr>
            <a:normAutofit lnSpcReduction="10000"/>
          </a:bodyPr>
          <a:lstStyle/>
          <a:p>
            <a:pPr marL="0" indent="0">
              <a:buNone/>
            </a:pPr>
            <a:r>
              <a:rPr lang="en-US" dirty="0"/>
              <a:t>So that all citizens will be able to play their part in political affairs, civil and political education is vitally necessary for the population as a whole and for young people in particular, and must be diligently attended to. Those with a talent for the difficult yet noble art of politics</a:t>
            </a:r>
            <a:r>
              <a:rPr lang="en-US" dirty="0" smtClean="0"/>
              <a:t>, </a:t>
            </a:r>
            <a:r>
              <a:rPr lang="en-US" dirty="0"/>
              <a:t>or whose talents in this matter can be developed, should prepare themselves for it, and, setting aside their own convenience and material interests, they should engage in political activity. </a:t>
            </a:r>
            <a:endParaRPr lang="en-US" dirty="0" smtClean="0"/>
          </a:p>
          <a:p>
            <a:pPr marL="0" indent="0">
              <a:buNone/>
            </a:pPr>
            <a:r>
              <a:rPr lang="en-US" dirty="0" smtClean="0"/>
              <a:t>They </a:t>
            </a:r>
            <a:r>
              <a:rPr lang="en-US" dirty="0"/>
              <a:t>must combat injustice and oppression, arbitrary domination and intolerance by individuals or political parties, and they must do so with integrity and wisdom. They must dedicate themselves to the welfare of all in a spirit of sincerity and fairness, of love and of the courage demanded by political life. </a:t>
            </a:r>
          </a:p>
        </p:txBody>
      </p:sp>
    </p:spTree>
    <p:extLst>
      <p:ext uri="{BB962C8B-B14F-4D97-AF65-F5344CB8AC3E}">
        <p14:creationId xmlns:p14="http://schemas.microsoft.com/office/powerpoint/2010/main" val="427944606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701209" y="1382233"/>
            <a:ext cx="9801814" cy="4408967"/>
          </a:xfrm>
        </p:spPr>
        <p:txBody>
          <a:bodyPr>
            <a:normAutofit lnSpcReduction="10000"/>
          </a:bodyPr>
          <a:lstStyle/>
          <a:p>
            <a:pPr marL="0" indent="0" algn="ctr">
              <a:buNone/>
            </a:pPr>
            <a:r>
              <a:rPr lang="en-US" b="1" u="sng" dirty="0"/>
              <a:t>The political Community and the Church</a:t>
            </a:r>
          </a:p>
          <a:p>
            <a:pPr marL="0" indent="0">
              <a:buNone/>
            </a:pPr>
            <a:r>
              <a:rPr lang="en-US" dirty="0"/>
              <a:t>It is very important, especially in a pluralist society, to have a proper understanding of the relationship between the political community and the church, and to distinguish clearly between the activities of Christians, acting individually or collectively in their own name as citizens guided by the dictates of a Christian conscience, and what they do together with their pastors in the name of the church. </a:t>
            </a:r>
          </a:p>
          <a:p>
            <a:pPr marL="0" indent="0">
              <a:buNone/>
            </a:pPr>
            <a:r>
              <a:rPr lang="en-US" b="1" u="sng" dirty="0">
                <a:solidFill>
                  <a:srgbClr val="0070C0"/>
                </a:solidFill>
              </a:rPr>
              <a:t>The church, by reason of her role and competence, is not identified with any political community nor is it tied to any political system. It is at once the sign and the safeguard of the transcendental dimension of the human person. </a:t>
            </a:r>
          </a:p>
        </p:txBody>
      </p:sp>
    </p:spTree>
    <p:extLst>
      <p:ext uri="{BB962C8B-B14F-4D97-AF65-F5344CB8AC3E}">
        <p14:creationId xmlns:p14="http://schemas.microsoft.com/office/powerpoint/2010/main" val="241050462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754372" y="1486785"/>
            <a:ext cx="9993200" cy="4307959"/>
          </a:xfrm>
        </p:spPr>
        <p:txBody>
          <a:bodyPr>
            <a:normAutofit fontScale="92500"/>
          </a:bodyPr>
          <a:lstStyle/>
          <a:p>
            <a:pPr marL="0" indent="0">
              <a:buNone/>
            </a:pPr>
            <a:r>
              <a:rPr lang="en-US" b="1" dirty="0">
                <a:solidFill>
                  <a:srgbClr val="0070C0"/>
                </a:solidFill>
              </a:rPr>
              <a:t>The political community and the church are autonomous and independent of each other in their own fields. They are both at the service of the personal and social vocation of the same individuals, though under different titles. Their service will be more efficient and beneficial to all if both institutions develop better cooperation according to the circumstances of lace and time. For humanity's horizons are not confined to the temporal order; living in human history they retain the fullness of their eternal calling</a:t>
            </a:r>
            <a:r>
              <a:rPr lang="en-US" b="1" dirty="0" smtClean="0">
                <a:solidFill>
                  <a:srgbClr val="0070C0"/>
                </a:solidFill>
              </a:rPr>
              <a:t>.</a:t>
            </a:r>
          </a:p>
          <a:p>
            <a:pPr marL="0" indent="0">
              <a:buNone/>
            </a:pPr>
            <a:r>
              <a:rPr lang="en-US" b="1" dirty="0" smtClean="0">
                <a:solidFill>
                  <a:srgbClr val="0070C0"/>
                </a:solidFill>
              </a:rPr>
              <a:t>The </a:t>
            </a:r>
            <a:r>
              <a:rPr lang="en-US" b="1" dirty="0">
                <a:solidFill>
                  <a:srgbClr val="0070C0"/>
                </a:solidFill>
              </a:rPr>
              <a:t>church, for its part, being founded on the love of the Redeemer, contributes towards the spread of justice and charity among nations and in the nations themselves. By preaching the truths of the Gospel and clarifying all sectors of human activity through its teaching and the witness of its members, the church respects and encourages the political freedom and responsibility of the citizens. </a:t>
            </a:r>
          </a:p>
        </p:txBody>
      </p:sp>
    </p:spTree>
    <p:extLst>
      <p:ext uri="{BB962C8B-B14F-4D97-AF65-F5344CB8AC3E}">
        <p14:creationId xmlns:p14="http://schemas.microsoft.com/office/powerpoint/2010/main" val="112187377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indent="0">
              <a:buNone/>
            </a:pPr>
            <a:r>
              <a:rPr lang="en-US" dirty="0"/>
              <a:t>Since the apostles, their successors with their helpers have been given the task of proclaiming Christ, Savior of the world, to women and men, they rely in their apostolate on the power of God, who often shows forth the force of the Gospel in the weakness of its witnesses. Those who devote themselves to the ministry of God's word should employ the ways and means which are suited to the Gospel, which differ in many respects from those obtaining in the earthly city. </a:t>
            </a:r>
          </a:p>
        </p:txBody>
      </p:sp>
    </p:spTree>
    <p:extLst>
      <p:ext uri="{BB962C8B-B14F-4D97-AF65-F5344CB8AC3E}">
        <p14:creationId xmlns:p14="http://schemas.microsoft.com/office/powerpoint/2010/main" val="6000497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350336" y="1297172"/>
            <a:ext cx="10152688" cy="4699591"/>
          </a:xfrm>
        </p:spPr>
        <p:txBody>
          <a:bodyPr>
            <a:normAutofit fontScale="92500"/>
          </a:bodyPr>
          <a:lstStyle/>
          <a:p>
            <a:pPr marL="0" indent="0">
              <a:buNone/>
            </a:pPr>
            <a:r>
              <a:rPr lang="en-US" dirty="0"/>
              <a:t>Nevertheless, there are close links between the things of earth and those things in the human condition which transcend the world, and the church utilizes temporal realities as often as its mission requires it. But it does not pin its hopes on privileges accorded to it by civil authority; indeed, it will give up the exercise of certain legitimate rights whenever it becomes clear that their use will compromise the sincerity of its witness, or whenever new circumstances call for a different approach. </a:t>
            </a:r>
            <a:endParaRPr lang="en-US" dirty="0" smtClean="0"/>
          </a:p>
          <a:p>
            <a:pPr marL="0" indent="0">
              <a:buNone/>
            </a:pPr>
            <a:r>
              <a:rPr lang="en-US" dirty="0" smtClean="0"/>
              <a:t>But </a:t>
            </a:r>
            <a:r>
              <a:rPr lang="en-US" dirty="0"/>
              <a:t>at all times and in all places, the church should be genuinely free to preach the faith, to proclaim its teaching about society, to carry out its task among people without hindrance, and to pass moral judgments even in matters relating to politics, whenever the fundamental human rights or the salvation of souls requires it. The means, the only means, it may use are those which are in accord with the Gospel and the welfare of humanity according to the diversity of times and circumstances. </a:t>
            </a:r>
          </a:p>
        </p:txBody>
      </p:sp>
    </p:spTree>
    <p:extLst>
      <p:ext uri="{BB962C8B-B14F-4D97-AF65-F5344CB8AC3E}">
        <p14:creationId xmlns:p14="http://schemas.microsoft.com/office/powerpoint/2010/main" val="394815426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1484310" y="1265275"/>
            <a:ext cx="10018713" cy="4525926"/>
          </a:xfrm>
        </p:spPr>
        <p:txBody>
          <a:bodyPr/>
          <a:lstStyle/>
          <a:p>
            <a:pPr marL="0" indent="0">
              <a:buNone/>
            </a:pPr>
            <a:r>
              <a:rPr lang="en-US" dirty="0"/>
              <a:t>With loyalty to the Gospel in the fulfillment of its mission in the world, the church, whose duty it is to foster and elevate all that is true, all that is good, and all that is beautiful in the human </a:t>
            </a:r>
            <a:r>
              <a:rPr lang="en-US" dirty="0" smtClean="0"/>
              <a:t>community, </a:t>
            </a:r>
            <a:r>
              <a:rPr lang="en-US" dirty="0"/>
              <a:t>consolidates peace between peoples for the glory of God</a:t>
            </a:r>
            <a:r>
              <a:rPr lang="en-US" dirty="0" smtClean="0"/>
              <a:t>.</a:t>
            </a:r>
            <a:endParaRPr lang="en-US" dirty="0"/>
          </a:p>
        </p:txBody>
      </p:sp>
    </p:spTree>
    <p:extLst>
      <p:ext uri="{BB962C8B-B14F-4D97-AF65-F5344CB8AC3E}">
        <p14:creationId xmlns:p14="http://schemas.microsoft.com/office/powerpoint/2010/main" val="10427806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TC103457496[[fn=Parallax]]</Template>
  <TotalTime>519</TotalTime>
  <Words>2604</Words>
  <Application>Microsoft Macintosh PowerPoint</Application>
  <PresentationFormat>Widescreen</PresentationFormat>
  <Paragraphs>74</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Calibri</vt:lpstr>
      <vt:lpstr>Corbel</vt:lpstr>
      <vt:lpstr>Georgia</vt:lpstr>
      <vt:lpstr>Times New Roman</vt:lpstr>
      <vt:lpstr>Arial</vt:lpstr>
      <vt:lpstr>Parallax</vt:lpstr>
      <vt:lpstr>Political Community  </vt:lpstr>
      <vt:lpstr>Political Community exists for the common good. The Church does not favor any one form of government but insists that all government should safeguard the transcendence of the human person. </vt:lpstr>
      <vt:lpstr>Difference between a democracy and a republic</vt:lpstr>
      <vt:lpstr> Comparison chart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vector>
  </TitlesOfParts>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Nature</dc:title>
  <dc:creator>Jekwuben Pius</dc:creator>
  <cp:lastModifiedBy>Abdulrahman ASH</cp:lastModifiedBy>
  <cp:revision>19</cp:revision>
  <dcterms:created xsi:type="dcterms:W3CDTF">2014-09-10T14:01:36Z</dcterms:created>
  <dcterms:modified xsi:type="dcterms:W3CDTF">2017-12-01T06:18:05Z</dcterms:modified>
</cp:coreProperties>
</file>